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9" r:id="rId2"/>
  </p:sldIdLst>
  <p:sldSz cx="7772400" cy="100584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26CC88-91B3-4F16-B268-026AC008F9C9}" v="12" dt="2025-09-09T08:12:02.4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3036" y="54"/>
      </p:cViewPr>
      <p:guideLst>
        <p:guide orient="horz" pos="3168"/>
        <p:guide pos="244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GB"/>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AB3C5AAE-DD1E-49C3-9C05-3A962457B434}" type="datetimeFigureOut">
              <a:rPr lang="en-GB" smtClean="0"/>
              <a:t>09/09/2025</a:t>
            </a:fld>
            <a:endParaRPr lang="en-GB"/>
          </a:p>
        </p:txBody>
      </p:sp>
      <p:sp>
        <p:nvSpPr>
          <p:cNvPr id="4" name="Slide Image Placeholder 3"/>
          <p:cNvSpPr>
            <a:spLocks noGrp="1" noRot="1" noChangeAspect="1"/>
          </p:cNvSpPr>
          <p:nvPr>
            <p:ph type="sldImg" idx="2"/>
          </p:nvPr>
        </p:nvSpPr>
        <p:spPr>
          <a:xfrm>
            <a:off x="2138363" y="1252538"/>
            <a:ext cx="2613025" cy="3382962"/>
          </a:xfrm>
          <a:prstGeom prst="rect">
            <a:avLst/>
          </a:prstGeom>
          <a:noFill/>
          <a:ln w="12700">
            <a:solidFill>
              <a:prstClr val="black"/>
            </a:solidFill>
          </a:ln>
        </p:spPr>
        <p:txBody>
          <a:bodyPr vert="horz" lIns="96634" tIns="48317" rIns="96634" bIns="48317" rtlCol="0" anchor="ctr"/>
          <a:lstStyle/>
          <a:p>
            <a:endParaRPr lang="en-GB"/>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8C5579C6-382D-4A61-BDA2-0A9BC7746813}" type="slidenum">
              <a:rPr lang="en-GB" smtClean="0"/>
              <a:t>‹#›</a:t>
            </a:fld>
            <a:endParaRPr lang="en-GB"/>
          </a:p>
        </p:txBody>
      </p:sp>
    </p:spTree>
    <p:extLst>
      <p:ext uri="{BB962C8B-B14F-4D97-AF65-F5344CB8AC3E}">
        <p14:creationId xmlns:p14="http://schemas.microsoft.com/office/powerpoint/2010/main" val="1145949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5579C6-382D-4A61-BDA2-0A9BC7746813}" type="slidenum">
              <a:rPr lang="en-GB" smtClean="0"/>
              <a:t>1</a:t>
            </a:fld>
            <a:endParaRPr lang="en-GB"/>
          </a:p>
        </p:txBody>
      </p:sp>
    </p:spTree>
    <p:extLst>
      <p:ext uri="{BB962C8B-B14F-4D97-AF65-F5344CB8AC3E}">
        <p14:creationId xmlns:p14="http://schemas.microsoft.com/office/powerpoint/2010/main" val="3432566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5E78A9E-9933-4FBE-B6DD-7094E6E841F9}"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1957694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E78A9E-9933-4FBE-B6DD-7094E6E841F9}"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1005580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E78A9E-9933-4FBE-B6DD-7094E6E841F9}"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3454138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E78A9E-9933-4FBE-B6DD-7094E6E841F9}"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484742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E78A9E-9933-4FBE-B6DD-7094E6E841F9}" type="datetimeFigureOut">
              <a:rPr lang="en-US" smtClean="0"/>
              <a:t>9/9/2025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2205651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5E78A9E-9933-4FBE-B6DD-7094E6E841F9}" type="datetimeFigureOut">
              <a:rPr lang="en-US" smtClean="0"/>
              <a:t>9/9/2025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2693849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E78A9E-9933-4FBE-B6DD-7094E6E841F9}" type="datetimeFigureOut">
              <a:rPr lang="en-US" smtClean="0"/>
              <a:t>9/9/2025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825617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E78A9E-9933-4FBE-B6DD-7094E6E841F9}"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1555630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E78A9E-9933-4FBE-B6DD-7094E6E841F9}"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267845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E78A9E-9933-4FBE-B6DD-7094E6E841F9}"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187112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E78A9E-9933-4FBE-B6DD-7094E6E841F9}"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89A38-C95A-4FEB-B7A5-2456892BCEC1}" type="slidenum">
              <a:rPr lang="en-US" smtClean="0"/>
              <a:t>‹#›</a:t>
            </a:fld>
            <a:endParaRPr lang="en-US"/>
          </a:p>
        </p:txBody>
      </p:sp>
    </p:spTree>
    <p:extLst>
      <p:ext uri="{BB962C8B-B14F-4D97-AF65-F5344CB8AC3E}">
        <p14:creationId xmlns:p14="http://schemas.microsoft.com/office/powerpoint/2010/main" val="3887644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8620" y="402802"/>
            <a:ext cx="6995160" cy="16764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88620" y="2346961"/>
            <a:ext cx="6995160" cy="663807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88620" y="9322647"/>
            <a:ext cx="1813560" cy="535517"/>
          </a:xfrm>
          <a:prstGeom prst="rect">
            <a:avLst/>
          </a:prstGeom>
        </p:spPr>
        <p:txBody>
          <a:bodyPr vert="horz" lIns="91440" tIns="45720" rIns="91440" bIns="45720" rtlCol="0" anchor="ctr"/>
          <a:lstStyle>
            <a:lvl1pPr algn="l">
              <a:defRPr sz="1200">
                <a:solidFill>
                  <a:schemeClr val="tx1">
                    <a:tint val="75000"/>
                  </a:schemeClr>
                </a:solidFill>
              </a:defRPr>
            </a:lvl1pPr>
          </a:lstStyle>
          <a:p>
            <a:fld id="{E5E78A9E-9933-4FBE-B6DD-7094E6E841F9}" type="datetimeFigureOut">
              <a:rPr lang="en-US" smtClean="0"/>
              <a:t>9/9/2025</a:t>
            </a:fld>
            <a:endParaRPr lang="en-US"/>
          </a:p>
        </p:txBody>
      </p:sp>
      <p:sp>
        <p:nvSpPr>
          <p:cNvPr id="5" name="Footer Placeholder 4"/>
          <p:cNvSpPr>
            <a:spLocks noGrp="1"/>
          </p:cNvSpPr>
          <p:nvPr>
            <p:ph type="ftr" sz="quarter" idx="3"/>
          </p:nvPr>
        </p:nvSpPr>
        <p:spPr>
          <a:xfrm>
            <a:off x="2655570" y="9322647"/>
            <a:ext cx="2461260" cy="53551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570220" y="9322647"/>
            <a:ext cx="1813560" cy="535517"/>
          </a:xfrm>
          <a:prstGeom prst="rect">
            <a:avLst/>
          </a:prstGeom>
        </p:spPr>
        <p:txBody>
          <a:bodyPr vert="horz" lIns="91440" tIns="45720" rIns="91440" bIns="45720" rtlCol="0" anchor="ctr"/>
          <a:lstStyle>
            <a:lvl1pPr algn="r">
              <a:defRPr sz="1200">
                <a:solidFill>
                  <a:schemeClr val="tx1">
                    <a:tint val="75000"/>
                  </a:schemeClr>
                </a:solidFill>
              </a:defRPr>
            </a:lvl1pPr>
          </a:lstStyle>
          <a:p>
            <a:fld id="{55489A38-C95A-4FEB-B7A5-2456892BCEC1}" type="slidenum">
              <a:rPr lang="en-US" smtClean="0"/>
              <a:t>‹#›</a:t>
            </a:fld>
            <a:endParaRPr lang="en-US"/>
          </a:p>
        </p:txBody>
      </p:sp>
      <p:sp>
        <p:nvSpPr>
          <p:cNvPr id="8" name="TextBox 7">
            <a:extLst>
              <a:ext uri="{FF2B5EF4-FFF2-40B4-BE49-F238E27FC236}">
                <a16:creationId xmlns:a16="http://schemas.microsoft.com/office/drawing/2014/main" id="{6DB809B2-74A0-92E1-DCD0-CD857CFCC518}"/>
              </a:ext>
            </a:extLst>
          </p:cNvPr>
          <p:cNvSpPr txBox="1"/>
          <p:nvPr userDrawn="1">
            <p:extLst>
              <p:ext uri="{1162E1C5-73C7-4A58-AE30-91384D911F3F}">
                <p184:classification xmlns:p184="http://schemas.microsoft.com/office/powerpoint/2018/4/main" val="ftr"/>
              </p:ext>
            </p:extLst>
          </p:nvPr>
        </p:nvSpPr>
        <p:spPr>
          <a:xfrm>
            <a:off x="63500" y="9842500"/>
            <a:ext cx="143668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Classification : Unrestricted</a:t>
            </a:r>
          </a:p>
        </p:txBody>
      </p:sp>
    </p:spTree>
    <p:extLst>
      <p:ext uri="{BB962C8B-B14F-4D97-AF65-F5344CB8AC3E}">
        <p14:creationId xmlns:p14="http://schemas.microsoft.com/office/powerpoint/2010/main" val="1096293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g"/><Relationship Id="rId7"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s://www.includesuffolk.org.uk/" TargetMode="External"/><Relationship Id="rId4" Type="http://schemas.openxmlformats.org/officeDocument/2006/relationships/hyperlink" Target="https://infolink.suffolk.gov.uk/kb5/suffolk/infolink/advice.page?id=Zj4vWQtEbvA&amp;fbclid=IwAR2Q-ViD3G9lcEW0fCrJBnplRopFNwbpjOnpgaHkvNr6a2UReu8Gq0Q0Ru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95" y="0"/>
            <a:ext cx="7770761" cy="10058400"/>
          </a:xfrm>
          <a:prstGeom prst="rect">
            <a:avLst/>
          </a:prstGeom>
        </p:spPr>
      </p:pic>
      <p:sp>
        <p:nvSpPr>
          <p:cNvPr id="3" name="TextBox 2"/>
          <p:cNvSpPr txBox="1"/>
          <p:nvPr/>
        </p:nvSpPr>
        <p:spPr>
          <a:xfrm>
            <a:off x="3823966" y="2156215"/>
            <a:ext cx="3429000" cy="400110"/>
          </a:xfrm>
          <a:prstGeom prst="rect">
            <a:avLst/>
          </a:prstGeom>
          <a:noFill/>
        </p:spPr>
        <p:txBody>
          <a:bodyPr wrap="square" rtlCol="0">
            <a:spAutoFit/>
          </a:bodyPr>
          <a:lstStyle/>
          <a:p>
            <a:pPr algn="ctr"/>
            <a:r>
              <a:rPr lang="en-US" sz="2000" u="sng" dirty="0">
                <a:solidFill>
                  <a:prstClr val="black"/>
                </a:solidFill>
                <a:latin typeface="Britannic Bold" pitchFamily="34" charset="0"/>
              </a:rPr>
              <a:t>Upcoming Events/ Resource</a:t>
            </a:r>
          </a:p>
        </p:txBody>
      </p:sp>
      <p:sp>
        <p:nvSpPr>
          <p:cNvPr id="4" name="TextBox 3"/>
          <p:cNvSpPr txBox="1"/>
          <p:nvPr/>
        </p:nvSpPr>
        <p:spPr>
          <a:xfrm>
            <a:off x="381000" y="2215165"/>
            <a:ext cx="3048000" cy="400110"/>
          </a:xfrm>
          <a:prstGeom prst="rect">
            <a:avLst/>
          </a:prstGeom>
          <a:noFill/>
        </p:spPr>
        <p:txBody>
          <a:bodyPr wrap="square" rtlCol="0">
            <a:spAutoFit/>
          </a:bodyPr>
          <a:lstStyle/>
          <a:p>
            <a:pPr algn="ctr"/>
            <a:r>
              <a:rPr lang="en-US" sz="2000" u="sng" dirty="0">
                <a:solidFill>
                  <a:prstClr val="black"/>
                </a:solidFill>
                <a:latin typeface="Britannic Bold" pitchFamily="34" charset="0"/>
              </a:rPr>
              <a:t>Curriculum News</a:t>
            </a:r>
          </a:p>
        </p:txBody>
      </p:sp>
      <p:sp>
        <p:nvSpPr>
          <p:cNvPr id="5" name="TextBox 4"/>
          <p:cNvSpPr txBox="1"/>
          <p:nvPr/>
        </p:nvSpPr>
        <p:spPr>
          <a:xfrm>
            <a:off x="3794968" y="2500745"/>
            <a:ext cx="3581400" cy="1938992"/>
          </a:xfrm>
          <a:prstGeom prst="rect">
            <a:avLst/>
          </a:prstGeom>
          <a:noFill/>
        </p:spPr>
        <p:txBody>
          <a:bodyPr wrap="square" rtlCol="0">
            <a:spAutoFit/>
          </a:bodyPr>
          <a:lstStyle/>
          <a:p>
            <a:r>
              <a:rPr lang="en-US" sz="1200" dirty="0">
                <a:solidFill>
                  <a:prstClr val="black"/>
                </a:solidFill>
              </a:rPr>
              <a:t>Emergency services day – 9</a:t>
            </a:r>
            <a:r>
              <a:rPr lang="en-US" sz="1200" baseline="30000" dirty="0">
                <a:solidFill>
                  <a:prstClr val="black"/>
                </a:solidFill>
              </a:rPr>
              <a:t>th</a:t>
            </a:r>
            <a:r>
              <a:rPr lang="en-US" sz="1200" dirty="0">
                <a:solidFill>
                  <a:prstClr val="black"/>
                </a:solidFill>
              </a:rPr>
              <a:t> September</a:t>
            </a:r>
          </a:p>
          <a:p>
            <a:r>
              <a:rPr lang="en-US" sz="1200" dirty="0">
                <a:solidFill>
                  <a:prstClr val="black"/>
                </a:solidFill>
              </a:rPr>
              <a:t> World food day – 16</a:t>
            </a:r>
            <a:r>
              <a:rPr lang="en-US" sz="1200" baseline="30000" dirty="0">
                <a:solidFill>
                  <a:prstClr val="black"/>
                </a:solidFill>
              </a:rPr>
              <a:t>th</a:t>
            </a:r>
            <a:r>
              <a:rPr lang="en-US" sz="1200" dirty="0">
                <a:solidFill>
                  <a:prstClr val="black"/>
                </a:solidFill>
              </a:rPr>
              <a:t> October</a:t>
            </a:r>
          </a:p>
          <a:p>
            <a:r>
              <a:rPr lang="en-US" sz="1200" dirty="0">
                <a:solidFill>
                  <a:prstClr val="black"/>
                </a:solidFill>
              </a:rPr>
              <a:t>Odd Socks day – 10</a:t>
            </a:r>
            <a:r>
              <a:rPr lang="en-US" sz="1200" baseline="30000" dirty="0">
                <a:solidFill>
                  <a:prstClr val="black"/>
                </a:solidFill>
              </a:rPr>
              <a:t>th</a:t>
            </a:r>
            <a:r>
              <a:rPr lang="en-US" sz="1200" dirty="0">
                <a:solidFill>
                  <a:prstClr val="black"/>
                </a:solidFill>
              </a:rPr>
              <a:t> November</a:t>
            </a:r>
          </a:p>
          <a:p>
            <a:r>
              <a:rPr lang="en-US" sz="1200" dirty="0">
                <a:solidFill>
                  <a:prstClr val="black"/>
                </a:solidFill>
              </a:rPr>
              <a:t>Children in need – 14</a:t>
            </a:r>
            <a:r>
              <a:rPr lang="en-US" sz="1200" baseline="30000" dirty="0">
                <a:solidFill>
                  <a:prstClr val="black"/>
                </a:solidFill>
              </a:rPr>
              <a:t>th</a:t>
            </a:r>
            <a:r>
              <a:rPr lang="en-US" sz="1200" dirty="0">
                <a:solidFill>
                  <a:prstClr val="black"/>
                </a:solidFill>
              </a:rPr>
              <a:t> November</a:t>
            </a:r>
          </a:p>
          <a:p>
            <a:pPr algn="l" fontAlgn="t"/>
            <a:r>
              <a:rPr lang="en-GB" sz="1200" b="1" i="0" dirty="0">
                <a:solidFill>
                  <a:srgbClr val="000000"/>
                </a:solidFill>
                <a:effectLst/>
              </a:rPr>
              <a:t>Holiday Activity and Food (HAF) In Suffolk</a:t>
            </a:r>
            <a:endParaRPr lang="en-GB" sz="1200" b="0" i="0" dirty="0">
              <a:solidFill>
                <a:srgbClr val="000000"/>
              </a:solidFill>
              <a:effectLst/>
            </a:endParaRPr>
          </a:p>
          <a:p>
            <a:pPr algn="l" fontAlgn="t"/>
            <a:r>
              <a:rPr lang="en-GB" sz="1200" b="0" i="0" u="none" strike="noStrike" dirty="0">
                <a:solidFill>
                  <a:srgbClr val="0000FF"/>
                </a:solidFill>
                <a:effectLst/>
                <a:hlinkClick r:id="rId4"/>
              </a:rPr>
              <a:t>https://infolink.suffolk.gov.uk/kb5/suffolk/infolink/advice.page?id=Zj4vWQtEbvA&amp;fbclid=IwAR2Q-ViD3G9lcEW0fCrJBnplRopFNwbpjOnpgaHkvNr6a2UReu8Gq0Q0Ruw</a:t>
            </a:r>
            <a:endParaRPr lang="en-US" sz="1200" dirty="0">
              <a:solidFill>
                <a:prstClr val="black"/>
              </a:solidFill>
            </a:endParaRPr>
          </a:p>
          <a:p>
            <a:endParaRPr lang="en-US" sz="1200" dirty="0">
              <a:solidFill>
                <a:prstClr val="black"/>
              </a:solidFill>
            </a:endParaRPr>
          </a:p>
        </p:txBody>
      </p:sp>
      <p:sp>
        <p:nvSpPr>
          <p:cNvPr id="6" name="TextBox 5"/>
          <p:cNvSpPr txBox="1"/>
          <p:nvPr/>
        </p:nvSpPr>
        <p:spPr>
          <a:xfrm>
            <a:off x="387824" y="2570654"/>
            <a:ext cx="3048000" cy="3801041"/>
          </a:xfrm>
          <a:prstGeom prst="rect">
            <a:avLst/>
          </a:prstGeom>
          <a:noFill/>
        </p:spPr>
        <p:txBody>
          <a:bodyPr wrap="square" rtlCol="0">
            <a:spAutoFit/>
          </a:bodyPr>
          <a:lstStyle/>
          <a:p>
            <a:pPr>
              <a:buNone/>
            </a:pPr>
            <a:r>
              <a:rPr lang="en-GB" sz="1100" dirty="0">
                <a:effectLst/>
                <a:latin typeface="Calibri" panose="020F0502020204030204" pitchFamily="34" charset="0"/>
                <a:ea typeface="Times New Roman" panose="02020603050405020304" pitchFamily="18" charset="0"/>
              </a:rPr>
              <a:t>This academic year we have invested in read write </a:t>
            </a:r>
            <a:r>
              <a:rPr lang="en-GB" sz="1100" dirty="0" err="1">
                <a:effectLst/>
                <a:latin typeface="Calibri" panose="020F0502020204030204" pitchFamily="34" charset="0"/>
                <a:ea typeface="Times New Roman" panose="02020603050405020304" pitchFamily="18" charset="0"/>
              </a:rPr>
              <a:t>inc</a:t>
            </a:r>
            <a:r>
              <a:rPr lang="en-GB" sz="1100" dirty="0">
                <a:effectLst/>
                <a:latin typeface="Calibri" panose="020F0502020204030204" pitchFamily="34" charset="0"/>
                <a:ea typeface="Times New Roman" panose="02020603050405020304" pitchFamily="18" charset="0"/>
              </a:rPr>
              <a:t> (literacy) and Numicon (maths) please see the links on our website for parent guides.</a:t>
            </a:r>
          </a:p>
          <a:p>
            <a:pPr>
              <a:buNone/>
            </a:pPr>
            <a:endParaRPr lang="en-GB" sz="1100" dirty="0">
              <a:effectLst/>
              <a:latin typeface="Calibri" panose="020F0502020204030204" pitchFamily="34" charset="0"/>
              <a:ea typeface="Times New Roman" panose="02020603050405020304" pitchFamily="18" charset="0"/>
            </a:endParaRPr>
          </a:p>
          <a:p>
            <a:pPr>
              <a:buNone/>
            </a:pPr>
            <a:r>
              <a:rPr lang="en-GB" sz="1100" dirty="0">
                <a:effectLst/>
                <a:latin typeface="Calibri" panose="020F0502020204030204" pitchFamily="34" charset="0"/>
                <a:ea typeface="Times New Roman" panose="02020603050405020304" pitchFamily="18" charset="0"/>
              </a:rPr>
              <a:t> </a:t>
            </a:r>
            <a:r>
              <a:rPr lang="en-GB" sz="1100" dirty="0">
                <a:effectLst/>
                <a:latin typeface="-apple-system"/>
              </a:rPr>
              <a:t>Next half term, our exciting topic in Key Stage 1 will be </a:t>
            </a:r>
            <a:r>
              <a:rPr lang="en-GB" sz="1100" i="1" dirty="0">
                <a:effectLst/>
                <a:latin typeface="-apple-system"/>
              </a:rPr>
              <a:t>'All About Me'</a:t>
            </a:r>
            <a:r>
              <a:rPr lang="en-GB" sz="1100" dirty="0">
                <a:effectLst/>
                <a:latin typeface="-apple-system"/>
              </a:rPr>
              <a:t>. We’ll be exploring what makes each of us unique, with a focus on humans and our senses in Science. In Geography and History, we’ll learn about our local area and its past, while in PSHE, we'll be thinking about our own identities, feelings, and how we relate to others.</a:t>
            </a:r>
          </a:p>
          <a:p>
            <a:pPr>
              <a:buNone/>
            </a:pPr>
            <a:endParaRPr lang="en-GB" sz="1100" dirty="0">
              <a:effectLst/>
              <a:latin typeface="-apple-system"/>
            </a:endParaRPr>
          </a:p>
          <a:p>
            <a:pPr>
              <a:buNone/>
            </a:pPr>
            <a:r>
              <a:rPr lang="en-GB" sz="1100" dirty="0">
                <a:effectLst/>
                <a:latin typeface="-apple-system"/>
              </a:rPr>
              <a:t> Next half term, our topic in Key Stage 2 will be </a:t>
            </a:r>
            <a:r>
              <a:rPr lang="en-GB" sz="1100" i="1" dirty="0">
                <a:effectLst/>
                <a:latin typeface="-apple-system"/>
              </a:rPr>
              <a:t>'We Are Britain'</a:t>
            </a:r>
            <a:r>
              <a:rPr lang="en-GB" sz="1100" dirty="0">
                <a:effectLst/>
                <a:latin typeface="-apple-system"/>
              </a:rPr>
              <a:t>. Pupils will explore the countries of the UK, learn about significant British historical heroes, and create traditional dishes in Design and Technology. In Science, we'll focus on nutrition, the skeleton, and muscles, while in PSHE, children will be learning all about money and how to manage it.</a:t>
            </a:r>
          </a:p>
          <a:p>
            <a:pPr>
              <a:buNone/>
            </a:pPr>
            <a:r>
              <a:rPr lang="en-GB" sz="1000" dirty="0">
                <a:effectLst/>
                <a:latin typeface="-apple-system"/>
              </a:rPr>
              <a:t> </a:t>
            </a:r>
            <a:endParaRPr lang="en-GB" sz="1000" dirty="0">
              <a:effectLst/>
              <a:latin typeface="Calibri" panose="020F0502020204030204" pitchFamily="34" charset="0"/>
              <a:ea typeface="Times New Roman" panose="02020603050405020304" pitchFamily="18" charset="0"/>
            </a:endParaRPr>
          </a:p>
        </p:txBody>
      </p:sp>
      <p:sp>
        <p:nvSpPr>
          <p:cNvPr id="7" name="TextBox 6"/>
          <p:cNvSpPr txBox="1"/>
          <p:nvPr/>
        </p:nvSpPr>
        <p:spPr>
          <a:xfrm>
            <a:off x="3894976" y="4345295"/>
            <a:ext cx="3429000" cy="400110"/>
          </a:xfrm>
          <a:prstGeom prst="rect">
            <a:avLst/>
          </a:prstGeom>
          <a:noFill/>
        </p:spPr>
        <p:txBody>
          <a:bodyPr wrap="square" rtlCol="0">
            <a:spAutoFit/>
          </a:bodyPr>
          <a:lstStyle/>
          <a:p>
            <a:pPr algn="ctr"/>
            <a:r>
              <a:rPr lang="en-US" sz="2000" u="sng" dirty="0">
                <a:solidFill>
                  <a:prstClr val="black"/>
                </a:solidFill>
                <a:latin typeface="Britannic Bold" pitchFamily="34" charset="0"/>
              </a:rPr>
              <a:t>Magic Moments</a:t>
            </a:r>
          </a:p>
        </p:txBody>
      </p:sp>
      <p:sp>
        <p:nvSpPr>
          <p:cNvPr id="8" name="TextBox 7"/>
          <p:cNvSpPr txBox="1"/>
          <p:nvPr/>
        </p:nvSpPr>
        <p:spPr>
          <a:xfrm>
            <a:off x="3733800" y="4745405"/>
            <a:ext cx="3581400" cy="8032968"/>
          </a:xfrm>
          <a:prstGeom prst="rect">
            <a:avLst/>
          </a:prstGeom>
          <a:noFill/>
        </p:spPr>
        <p:txBody>
          <a:bodyPr wrap="square" rtlCol="0">
            <a:spAutoFit/>
          </a:bodyPr>
          <a:lstStyle/>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pPr algn="ctr"/>
            <a:endParaRPr lang="en-US" dirty="0">
              <a:solidFill>
                <a:prstClr val="black"/>
              </a:solidFill>
              <a:latin typeface="Britannic Bold" pitchFamily="34" charset="0"/>
            </a:endParaRPr>
          </a:p>
          <a:p>
            <a:r>
              <a:rPr lang="en-US" sz="1400" dirty="0">
                <a:solidFill>
                  <a:prstClr val="black"/>
                </a:solidFill>
              </a:rPr>
              <a:t>For more photos, please see our website.</a:t>
            </a: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a:p>
            <a:endParaRPr lang="en-US" dirty="0">
              <a:solidFill>
                <a:prstClr val="black"/>
              </a:solidFill>
              <a:latin typeface="Britannic Bold" pitchFamily="34" charset="0"/>
            </a:endParaRPr>
          </a:p>
        </p:txBody>
      </p:sp>
      <p:sp>
        <p:nvSpPr>
          <p:cNvPr id="9" name="TextBox 8"/>
          <p:cNvSpPr txBox="1"/>
          <p:nvPr/>
        </p:nvSpPr>
        <p:spPr>
          <a:xfrm>
            <a:off x="429719" y="6890504"/>
            <a:ext cx="3048000" cy="400110"/>
          </a:xfrm>
          <a:prstGeom prst="rect">
            <a:avLst/>
          </a:prstGeom>
          <a:noFill/>
        </p:spPr>
        <p:txBody>
          <a:bodyPr wrap="square" rtlCol="0">
            <a:spAutoFit/>
          </a:bodyPr>
          <a:lstStyle/>
          <a:p>
            <a:pPr algn="ctr"/>
            <a:r>
              <a:rPr lang="en-US" sz="2000" u="sng" dirty="0">
                <a:solidFill>
                  <a:prstClr val="black"/>
                </a:solidFill>
                <a:latin typeface="Britannic Bold" pitchFamily="34" charset="0"/>
              </a:rPr>
              <a:t>Important dates</a:t>
            </a:r>
          </a:p>
        </p:txBody>
      </p:sp>
      <p:sp>
        <p:nvSpPr>
          <p:cNvPr id="10" name="TextBox 9"/>
          <p:cNvSpPr txBox="1"/>
          <p:nvPr/>
        </p:nvSpPr>
        <p:spPr>
          <a:xfrm>
            <a:off x="338345" y="7200275"/>
            <a:ext cx="3200400" cy="2492990"/>
          </a:xfrm>
          <a:prstGeom prst="rect">
            <a:avLst/>
          </a:prstGeom>
          <a:noFill/>
        </p:spPr>
        <p:txBody>
          <a:bodyPr wrap="square" rtlCol="0">
            <a:spAutoFit/>
          </a:bodyPr>
          <a:lstStyle/>
          <a:p>
            <a:pPr algn="l" fontAlgn="t"/>
            <a:r>
              <a:rPr lang="en-GB" sz="1200" b="1" i="0" dirty="0">
                <a:solidFill>
                  <a:srgbClr val="000000"/>
                </a:solidFill>
                <a:effectLst/>
              </a:rPr>
              <a:t>Autumn term 2025:</a:t>
            </a:r>
            <a:endParaRPr lang="en-GB" sz="1200" b="0" i="0" dirty="0">
              <a:solidFill>
                <a:srgbClr val="000000"/>
              </a:solidFill>
              <a:effectLst/>
            </a:endParaRPr>
          </a:p>
          <a:p>
            <a:pPr algn="l" fontAlgn="t"/>
            <a:r>
              <a:rPr lang="en-GB" sz="1200" b="1" i="0" dirty="0">
                <a:solidFill>
                  <a:srgbClr val="000000"/>
                </a:solidFill>
                <a:effectLst/>
              </a:rPr>
              <a:t>Starts:              </a:t>
            </a:r>
            <a:r>
              <a:rPr lang="en-GB" sz="1200" b="0" i="0" dirty="0">
                <a:solidFill>
                  <a:srgbClr val="000000"/>
                </a:solidFill>
                <a:effectLst/>
              </a:rPr>
              <a:t>Monday </a:t>
            </a:r>
            <a:r>
              <a:rPr lang="en-GB" sz="1200" dirty="0">
                <a:solidFill>
                  <a:srgbClr val="000000"/>
                </a:solidFill>
              </a:rPr>
              <a:t>1st</a:t>
            </a:r>
            <a:r>
              <a:rPr lang="en-GB" sz="1200" b="0" i="0" dirty="0">
                <a:solidFill>
                  <a:srgbClr val="000000"/>
                </a:solidFill>
                <a:effectLst/>
              </a:rPr>
              <a:t> September 2025</a:t>
            </a:r>
          </a:p>
          <a:p>
            <a:pPr algn="l" fontAlgn="t"/>
            <a:r>
              <a:rPr lang="en-GB" sz="1200" b="1" i="0" dirty="0">
                <a:solidFill>
                  <a:srgbClr val="000000"/>
                </a:solidFill>
                <a:effectLst/>
              </a:rPr>
              <a:t>Half term:        </a:t>
            </a:r>
            <a:r>
              <a:rPr lang="en-GB" sz="1200" b="0" i="0" dirty="0">
                <a:solidFill>
                  <a:srgbClr val="000000"/>
                </a:solidFill>
                <a:effectLst/>
              </a:rPr>
              <a:t>Monday 27th October 2025 to                                                                                                                                                                                      	Friday </a:t>
            </a:r>
            <a:r>
              <a:rPr lang="en-GB" sz="1200" dirty="0">
                <a:solidFill>
                  <a:srgbClr val="000000"/>
                </a:solidFill>
              </a:rPr>
              <a:t>31st</a:t>
            </a:r>
            <a:r>
              <a:rPr lang="en-GB" sz="1200" b="0" i="0" dirty="0">
                <a:solidFill>
                  <a:srgbClr val="000000"/>
                </a:solidFill>
                <a:effectLst/>
              </a:rPr>
              <a:t> October 2025</a:t>
            </a:r>
          </a:p>
          <a:p>
            <a:pPr algn="l" fontAlgn="t"/>
            <a:r>
              <a:rPr lang="en-GB" sz="1200" b="1" i="0" dirty="0">
                <a:solidFill>
                  <a:srgbClr val="000000"/>
                </a:solidFill>
                <a:effectLst/>
              </a:rPr>
              <a:t>Ends:                </a:t>
            </a:r>
            <a:r>
              <a:rPr lang="en-GB" sz="1200" dirty="0">
                <a:solidFill>
                  <a:srgbClr val="000000"/>
                </a:solidFill>
              </a:rPr>
              <a:t>Friday</a:t>
            </a:r>
            <a:r>
              <a:rPr lang="en-GB" sz="1200" b="0" i="0" dirty="0">
                <a:solidFill>
                  <a:srgbClr val="000000"/>
                </a:solidFill>
                <a:effectLst/>
              </a:rPr>
              <a:t> </a:t>
            </a:r>
            <a:r>
              <a:rPr lang="en-GB" sz="1200" dirty="0">
                <a:solidFill>
                  <a:srgbClr val="000000"/>
                </a:solidFill>
              </a:rPr>
              <a:t>19</a:t>
            </a:r>
            <a:r>
              <a:rPr lang="en-GB" sz="1200" b="0" i="0" dirty="0">
                <a:solidFill>
                  <a:srgbClr val="000000"/>
                </a:solidFill>
                <a:effectLst/>
              </a:rPr>
              <a:t>th December 2025</a:t>
            </a:r>
          </a:p>
          <a:p>
            <a:pPr algn="l" fontAlgn="t"/>
            <a:r>
              <a:rPr lang="en-GB" sz="1200" b="1" i="0" dirty="0">
                <a:solidFill>
                  <a:srgbClr val="000000"/>
                </a:solidFill>
                <a:effectLst/>
              </a:rPr>
              <a:t>Christmas</a:t>
            </a:r>
            <a:r>
              <a:rPr lang="en-GB" sz="1200" b="0" i="0" dirty="0">
                <a:solidFill>
                  <a:srgbClr val="000000"/>
                </a:solidFill>
                <a:effectLst/>
              </a:rPr>
              <a:t>:       Saturday 2oth December 2025 to 	</a:t>
            </a:r>
            <a:r>
              <a:rPr lang="en-GB" sz="1200" dirty="0">
                <a:solidFill>
                  <a:srgbClr val="000000"/>
                </a:solidFill>
              </a:rPr>
              <a:t>Monday 5th</a:t>
            </a:r>
            <a:r>
              <a:rPr lang="en-GB" sz="1200" b="0" i="0" dirty="0">
                <a:solidFill>
                  <a:srgbClr val="000000"/>
                </a:solidFill>
                <a:effectLst/>
              </a:rPr>
              <a:t> January 2026</a:t>
            </a:r>
          </a:p>
          <a:p>
            <a:pPr algn="l" fontAlgn="t"/>
            <a:r>
              <a:rPr lang="en-GB" sz="1200" b="1" i="0" dirty="0">
                <a:solidFill>
                  <a:srgbClr val="000000"/>
                </a:solidFill>
                <a:effectLst/>
              </a:rPr>
              <a:t>PD Days:           </a:t>
            </a:r>
            <a:r>
              <a:rPr lang="en-GB" sz="1200" b="0" i="0" dirty="0">
                <a:solidFill>
                  <a:srgbClr val="000000"/>
                </a:solidFill>
                <a:effectLst/>
              </a:rPr>
              <a:t>Monday </a:t>
            </a:r>
            <a:r>
              <a:rPr lang="en-GB" sz="1200" dirty="0">
                <a:solidFill>
                  <a:srgbClr val="000000"/>
                </a:solidFill>
              </a:rPr>
              <a:t>1st</a:t>
            </a:r>
            <a:r>
              <a:rPr lang="en-GB" sz="1200" b="0" i="0" dirty="0">
                <a:solidFill>
                  <a:srgbClr val="000000"/>
                </a:solidFill>
                <a:effectLst/>
              </a:rPr>
              <a:t> September,</a:t>
            </a:r>
          </a:p>
          <a:p>
            <a:pPr algn="l" fontAlgn="t"/>
            <a:r>
              <a:rPr lang="en-GB" sz="1200" dirty="0">
                <a:solidFill>
                  <a:srgbClr val="000000"/>
                </a:solidFill>
              </a:rPr>
              <a:t>                         </a:t>
            </a:r>
            <a:r>
              <a:rPr lang="en-GB" sz="1200" b="0" i="0" dirty="0">
                <a:solidFill>
                  <a:srgbClr val="000000"/>
                </a:solidFill>
                <a:effectLst/>
              </a:rPr>
              <a:t> Tuesday </a:t>
            </a:r>
            <a:r>
              <a:rPr lang="en-GB" sz="1200" dirty="0">
                <a:solidFill>
                  <a:srgbClr val="000000"/>
                </a:solidFill>
              </a:rPr>
              <a:t>2nd</a:t>
            </a:r>
            <a:r>
              <a:rPr lang="en-GB" sz="1200" b="0" i="0" dirty="0">
                <a:solidFill>
                  <a:srgbClr val="000000"/>
                </a:solidFill>
                <a:effectLst/>
              </a:rPr>
              <a:t> September,</a:t>
            </a:r>
          </a:p>
          <a:p>
            <a:pPr algn="l" fontAlgn="t"/>
            <a:r>
              <a:rPr lang="en-GB" sz="1200" dirty="0">
                <a:solidFill>
                  <a:srgbClr val="000000"/>
                </a:solidFill>
              </a:rPr>
              <a:t>                         </a:t>
            </a:r>
            <a:r>
              <a:rPr lang="en-GB" sz="1200" b="0" i="0" dirty="0">
                <a:solidFill>
                  <a:srgbClr val="000000"/>
                </a:solidFill>
                <a:effectLst/>
              </a:rPr>
              <a:t> </a:t>
            </a:r>
          </a:p>
          <a:p>
            <a:r>
              <a:rPr lang="en-US" sz="1200" dirty="0">
                <a:solidFill>
                  <a:prstClr val="black"/>
                </a:solidFill>
              </a:rPr>
              <a:t>For a list of all Term and PD dates please see our website:</a:t>
            </a:r>
          </a:p>
          <a:p>
            <a:r>
              <a:rPr lang="en-US" sz="1200" dirty="0">
                <a:solidFill>
                  <a:prstClr val="black"/>
                </a:solidFill>
                <a:hlinkClick r:id="rId5"/>
              </a:rPr>
              <a:t>               https://www.includesuffolk.org.uk/</a:t>
            </a:r>
            <a:r>
              <a:rPr lang="en-US" sz="1200" dirty="0">
                <a:solidFill>
                  <a:prstClr val="black"/>
                </a:solidFill>
              </a:rPr>
              <a:t> </a:t>
            </a:r>
          </a:p>
        </p:txBody>
      </p:sp>
      <p:sp>
        <p:nvSpPr>
          <p:cNvPr id="11" name="TextBox 10"/>
          <p:cNvSpPr txBox="1"/>
          <p:nvPr/>
        </p:nvSpPr>
        <p:spPr>
          <a:xfrm>
            <a:off x="2514600" y="457200"/>
            <a:ext cx="4343400" cy="1200329"/>
          </a:xfrm>
          <a:prstGeom prst="rect">
            <a:avLst/>
          </a:prstGeom>
          <a:noFill/>
        </p:spPr>
        <p:txBody>
          <a:bodyPr wrap="square" rtlCol="0">
            <a:spAutoFit/>
          </a:bodyPr>
          <a:lstStyle/>
          <a:p>
            <a:pPr algn="ctr"/>
            <a:r>
              <a:rPr lang="en-US" sz="2400" dirty="0">
                <a:solidFill>
                  <a:prstClr val="black"/>
                </a:solidFill>
                <a:latin typeface="Britannic Bold" pitchFamily="34" charset="0"/>
              </a:rPr>
              <a:t>Autumn Term 2025</a:t>
            </a:r>
          </a:p>
          <a:p>
            <a:pPr algn="ctr"/>
            <a:endParaRPr lang="en-US" sz="2400" dirty="0">
              <a:solidFill>
                <a:prstClr val="black"/>
              </a:solidFill>
              <a:latin typeface="Britannic Bold" pitchFamily="34" charset="0"/>
            </a:endParaRPr>
          </a:p>
          <a:p>
            <a:pPr algn="ctr"/>
            <a:r>
              <a:rPr lang="en-US" sz="2400" dirty="0">
                <a:solidFill>
                  <a:prstClr val="black"/>
                </a:solidFill>
                <a:latin typeface="Britannic Bold" pitchFamily="34" charset="0"/>
              </a:rPr>
              <a:t>Ipswich</a:t>
            </a:r>
          </a:p>
        </p:txBody>
      </p:sp>
      <p:sp>
        <p:nvSpPr>
          <p:cNvPr id="12" name="TextBox 11"/>
          <p:cNvSpPr txBox="1"/>
          <p:nvPr/>
        </p:nvSpPr>
        <p:spPr>
          <a:xfrm>
            <a:off x="3048000" y="1447800"/>
            <a:ext cx="2971800" cy="369332"/>
          </a:xfrm>
          <a:prstGeom prst="rect">
            <a:avLst/>
          </a:prstGeom>
          <a:noFill/>
        </p:spPr>
        <p:txBody>
          <a:bodyPr wrap="square" rtlCol="0">
            <a:spAutoFit/>
          </a:bodyPr>
          <a:lstStyle/>
          <a:p>
            <a:pPr algn="ctr"/>
            <a:r>
              <a:rPr lang="en-US" dirty="0">
                <a:solidFill>
                  <a:prstClr val="black"/>
                </a:solidFill>
                <a:latin typeface="Britannic Bold" pitchFamily="34" charset="0"/>
              </a:rPr>
              <a:t>   </a:t>
            </a:r>
          </a:p>
        </p:txBody>
      </p:sp>
      <p:pic>
        <p:nvPicPr>
          <p:cNvPr id="13" name="Picture 12" descr="A child running in a field&#10;&#10;AI-generated content may be incorrect.">
            <a:extLst>
              <a:ext uri="{FF2B5EF4-FFF2-40B4-BE49-F238E27FC236}">
                <a16:creationId xmlns:a16="http://schemas.microsoft.com/office/drawing/2014/main" id="{25692892-EC67-1D09-8330-CC5CD22C1735}"/>
              </a:ext>
            </a:extLst>
          </p:cNvPr>
          <p:cNvPicPr/>
          <p:nvPr/>
        </p:nvPicPr>
        <p:blipFill>
          <a:blip r:embed="rId6"/>
          <a:srcRect/>
          <a:stretch>
            <a:fillRect/>
          </a:stretch>
        </p:blipFill>
        <p:spPr>
          <a:xfrm>
            <a:off x="3882887" y="4826206"/>
            <a:ext cx="1555153" cy="2170112"/>
          </a:xfrm>
          <a:prstGeom prst="rect">
            <a:avLst/>
          </a:prstGeom>
          <a:noFill/>
          <a:ln>
            <a:noFill/>
            <a:prstDash/>
          </a:ln>
        </p:spPr>
      </p:pic>
      <p:pic>
        <p:nvPicPr>
          <p:cNvPr id="14" name="Picture 13" descr="A group of kids running on a field&#10;&#10;AI-generated content may be incorrect.">
            <a:extLst>
              <a:ext uri="{FF2B5EF4-FFF2-40B4-BE49-F238E27FC236}">
                <a16:creationId xmlns:a16="http://schemas.microsoft.com/office/drawing/2014/main" id="{F114F4D6-2162-315C-4833-8DD4CB94C3BA}"/>
              </a:ext>
            </a:extLst>
          </p:cNvPr>
          <p:cNvPicPr/>
          <p:nvPr/>
        </p:nvPicPr>
        <p:blipFill>
          <a:blip r:embed="rId7"/>
          <a:srcRect/>
          <a:stretch>
            <a:fillRect/>
          </a:stretch>
        </p:blipFill>
        <p:spPr>
          <a:xfrm>
            <a:off x="5643036" y="4851503"/>
            <a:ext cx="1467167" cy="2119518"/>
          </a:xfrm>
          <a:prstGeom prst="rect">
            <a:avLst/>
          </a:prstGeom>
          <a:noFill/>
          <a:ln>
            <a:noFill/>
            <a:prstDash/>
          </a:ln>
        </p:spPr>
      </p:pic>
      <p:pic>
        <p:nvPicPr>
          <p:cNvPr id="16" name="Picture 15" descr="A group of people playing with water object&#10;&#10;AI-generated content may be incorrect.">
            <a:extLst>
              <a:ext uri="{FF2B5EF4-FFF2-40B4-BE49-F238E27FC236}">
                <a16:creationId xmlns:a16="http://schemas.microsoft.com/office/drawing/2014/main" id="{7C58E2D7-E12A-8385-60E9-CFF14A183983}"/>
              </a:ext>
            </a:extLst>
          </p:cNvPr>
          <p:cNvPicPr/>
          <p:nvPr/>
        </p:nvPicPr>
        <p:blipFill>
          <a:blip r:embed="rId8"/>
          <a:srcRect/>
          <a:stretch>
            <a:fillRect/>
          </a:stretch>
        </p:blipFill>
        <p:spPr>
          <a:xfrm>
            <a:off x="3958869" y="7102416"/>
            <a:ext cx="3147151" cy="1981340"/>
          </a:xfrm>
          <a:prstGeom prst="rect">
            <a:avLst/>
          </a:prstGeom>
          <a:noFill/>
          <a:ln>
            <a:noFill/>
            <a:prstDash/>
          </a:ln>
        </p:spPr>
      </p:pic>
    </p:spTree>
    <p:extLst>
      <p:ext uri="{BB962C8B-B14F-4D97-AF65-F5344CB8AC3E}">
        <p14:creationId xmlns:p14="http://schemas.microsoft.com/office/powerpoint/2010/main" val="16250960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343</Words>
  <Application>Microsoft Office PowerPoint</Application>
  <PresentationFormat>Custom</PresentationFormat>
  <Paragraphs>58</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-apple-system</vt:lpstr>
      <vt:lpstr>Arial</vt:lpstr>
      <vt:lpstr>Britannic Bold</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Victoria Pile</cp:lastModifiedBy>
  <cp:revision>16</cp:revision>
  <cp:lastPrinted>2023-09-05T11:55:56Z</cp:lastPrinted>
  <dcterms:created xsi:type="dcterms:W3CDTF">2017-11-21T13:44:22Z</dcterms:created>
  <dcterms:modified xsi:type="dcterms:W3CDTF">2025-09-09T08:12:52Z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68c87ea-cf5a-449c-b758-8d7be4c088e4_Enabled">
    <vt:lpwstr>true</vt:lpwstr>
  </property>
  <property fmtid="{D5CDD505-2E9C-101B-9397-08002B2CF9AE}" pid="3" name="MSIP_Label_268c87ea-cf5a-449c-b758-8d7be4c088e4_SetDate">
    <vt:lpwstr>2023-08-30T12:39:15Z</vt:lpwstr>
  </property>
  <property fmtid="{D5CDD505-2E9C-101B-9397-08002B2CF9AE}" pid="4" name="MSIP_Label_268c87ea-cf5a-449c-b758-8d7be4c088e4_Method">
    <vt:lpwstr>Privileged</vt:lpwstr>
  </property>
  <property fmtid="{D5CDD505-2E9C-101B-9397-08002B2CF9AE}" pid="5" name="MSIP_Label_268c87ea-cf5a-449c-b758-8d7be4c088e4_Name">
    <vt:lpwstr>Public</vt:lpwstr>
  </property>
  <property fmtid="{D5CDD505-2E9C-101B-9397-08002B2CF9AE}" pid="6" name="MSIP_Label_268c87ea-cf5a-449c-b758-8d7be4c088e4_SiteId">
    <vt:lpwstr>f1ded84e-ebd3-46b2-98f8-658f4ca1209c</vt:lpwstr>
  </property>
  <property fmtid="{D5CDD505-2E9C-101B-9397-08002B2CF9AE}" pid="7" name="MSIP_Label_268c87ea-cf5a-449c-b758-8d7be4c088e4_ActionId">
    <vt:lpwstr>908bd602-ce40-4e7c-b3f3-5ae368caef0d</vt:lpwstr>
  </property>
  <property fmtid="{D5CDD505-2E9C-101B-9397-08002B2CF9AE}" pid="8" name="MSIP_Label_268c87ea-cf5a-449c-b758-8d7be4c088e4_ContentBits">
    <vt:lpwstr>2</vt:lpwstr>
  </property>
  <property fmtid="{D5CDD505-2E9C-101B-9397-08002B2CF9AE}" pid="9" name="ClassificationContentMarkingFooterLocations">
    <vt:lpwstr>Office Theme:8</vt:lpwstr>
  </property>
  <property fmtid="{D5CDD505-2E9C-101B-9397-08002B2CF9AE}" pid="10" name="ClassificationContentMarkingFooterText">
    <vt:lpwstr>Classification : Unrestricted</vt:lpwstr>
  </property>
</Properties>
</file>